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7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9" r:id="rId17"/>
    <p:sldId id="270" r:id="rId18"/>
    <p:sldId id="272" r:id="rId19"/>
    <p:sldId id="271" r:id="rId20"/>
    <p:sldId id="281" r:id="rId21"/>
    <p:sldId id="282" r:id="rId22"/>
    <p:sldId id="283" r:id="rId23"/>
    <p:sldId id="284" r:id="rId24"/>
    <p:sldId id="285" r:id="rId25"/>
    <p:sldId id="288" r:id="rId26"/>
    <p:sldId id="293" r:id="rId27"/>
    <p:sldId id="290" r:id="rId28"/>
    <p:sldId id="286" r:id="rId29"/>
    <p:sldId id="287" r:id="rId30"/>
    <p:sldId id="295" r:id="rId31"/>
    <p:sldId id="274" r:id="rId32"/>
    <p:sldId id="278" r:id="rId33"/>
    <p:sldId id="296" r:id="rId34"/>
    <p:sldId id="299" r:id="rId35"/>
    <p:sldId id="300" r:id="rId36"/>
    <p:sldId id="301" r:id="rId37"/>
    <p:sldId id="302" r:id="rId38"/>
    <p:sldId id="303" r:id="rId39"/>
    <p:sldId id="298" r:id="rId40"/>
    <p:sldId id="304" r:id="rId41"/>
    <p:sldId id="305" r:id="rId42"/>
    <p:sldId id="306" r:id="rId43"/>
    <p:sldId id="307" r:id="rId44"/>
    <p:sldId id="308" r:id="rId45"/>
    <p:sldId id="309" r:id="rId46"/>
    <p:sldId id="258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-112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hemas.xmlsoap.org/soap/encoding/" TargetMode="External"/><Relationship Id="rId3" Type="http://schemas.openxmlformats.org/officeDocument/2006/relationships/hyperlink" Target="http://foo.bar.net/soap-example/calendar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3835400"/>
            <a:ext cx="1447800" cy="14478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6XX</a:t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7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 Era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1769119"/>
            <a:ext cx="3700542" cy="4781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7833" y="1779701"/>
            <a:ext cx="4135967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3</a:t>
            </a:r>
            <a:r>
              <a:rPr lang="en-US" sz="1600" dirty="0" smtClean="0"/>
              <a:t>-tier (or 4-tier) architecture (Client/Server)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Presentation, logic, and data layers deployed on separate systems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Standardize on a presentation layer (browser)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Flexible presentation layer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Global scale applications via Internet</a:t>
            </a:r>
            <a:endParaRPr lang="en-US" sz="1600" dirty="0" smtClean="0"/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Access from nearly any device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More complex to scale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Greater support requirement (always on 24x7)</a:t>
            </a:r>
            <a:endParaRPr lang="en-US" sz="1600" dirty="0" smtClean="0"/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72763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3-tier Web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87500"/>
            <a:ext cx="6083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19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4-tier Web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616200"/>
            <a:ext cx="67818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1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Modern Web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62" y="1534582"/>
            <a:ext cx="7067153" cy="46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5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Modern Web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9" t="1944" r="-1129" b="3810"/>
          <a:stretch/>
        </p:blipFill>
        <p:spPr>
          <a:xfrm>
            <a:off x="548640" y="1508760"/>
            <a:ext cx="8102600" cy="4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9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Cloud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49" y="1334529"/>
            <a:ext cx="7154333" cy="533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7" y="6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98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Programming Interface (API)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API provides a programmatic method to interact with a software application</a:t>
            </a:r>
          </a:p>
          <a:p>
            <a:pPr lvl="1"/>
            <a:r>
              <a:rPr lang="en-US" dirty="0" smtClean="0"/>
              <a:t>Allows software to communicate with other software (client-server)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Wide variety of different API formats in the marketplace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APIs provide some form of CRUD functionality</a:t>
            </a:r>
          </a:p>
          <a:p>
            <a:pPr lvl="2"/>
            <a:r>
              <a:rPr lang="en-US" dirty="0" smtClean="0"/>
              <a:t>Create, Read, Update, Delete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APIs often secured using an access 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39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of Public APIs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49" y="2103117"/>
            <a:ext cx="7725833" cy="3466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083" y="5947833"/>
            <a:ext cx="1944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Programmable Web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637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APIs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Only software developers deal with APIs</a:t>
            </a:r>
            <a:r>
              <a:rPr lang="is-IS" dirty="0" smtClean="0"/>
              <a:t>… (not really)</a:t>
            </a:r>
          </a:p>
          <a:p>
            <a:pPr lvl="1"/>
            <a:r>
              <a:rPr lang="is-IS" dirty="0" smtClean="0"/>
              <a:t>API usage impacts network architecture and performance, service scaling, database configuration, etc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APIs provide an abstraction layer to decouple services from one another.</a:t>
            </a:r>
          </a:p>
          <a:p>
            <a:pPr lvl="1"/>
            <a:r>
              <a:rPr lang="en-US" dirty="0" smtClean="0"/>
              <a:t>Don’t need to understand how an application works, just how to talk to it.</a:t>
            </a:r>
          </a:p>
          <a:p>
            <a:pPr lvl="1"/>
            <a:r>
              <a:rPr lang="en-US" dirty="0" smtClean="0"/>
              <a:t>Services may be provided by anyone, anywhere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APIs form the service scaffolding upon which we build applications.</a:t>
            </a:r>
          </a:p>
          <a:p>
            <a:pPr lvl="1"/>
            <a:r>
              <a:rPr lang="en-US" dirty="0" smtClean="0"/>
              <a:t>Quickly build applications leveraging services built by others.</a:t>
            </a:r>
          </a:p>
        </p:txBody>
      </p:sp>
    </p:spTree>
    <p:extLst>
      <p:ext uri="{BB962C8B-B14F-4D97-AF65-F5344CB8AC3E}">
        <p14:creationId xmlns:p14="http://schemas.microsoft.com/office/powerpoint/2010/main" val="4193474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architectures</a:t>
            </a:r>
          </a:p>
          <a:p>
            <a:pPr lvl="1"/>
            <a:r>
              <a:rPr lang="en-US" dirty="0" smtClean="0"/>
              <a:t>N-tier</a:t>
            </a:r>
            <a:endParaRPr lang="en-US" dirty="0" smtClean="0"/>
          </a:p>
          <a:p>
            <a:pPr lvl="1"/>
            <a:r>
              <a:rPr lang="en-US" dirty="0" smtClean="0"/>
              <a:t>Service oriented architecture (SOA)</a:t>
            </a:r>
          </a:p>
          <a:p>
            <a:pPr lvl="1"/>
            <a:r>
              <a:rPr lang="en-US" dirty="0" smtClean="0"/>
              <a:t>Micro-services architecture</a:t>
            </a:r>
          </a:p>
          <a:p>
            <a:r>
              <a:rPr lang="en-US" dirty="0" smtClean="0"/>
              <a:t>APIs</a:t>
            </a:r>
            <a:endParaRPr lang="en-US" dirty="0" smtClean="0"/>
          </a:p>
          <a:p>
            <a:pPr lvl="1"/>
            <a:r>
              <a:rPr lang="en-US" dirty="0" smtClean="0"/>
              <a:t>REST</a:t>
            </a:r>
            <a:r>
              <a:rPr lang="en-US" dirty="0" smtClean="0"/>
              <a:t>/ </a:t>
            </a:r>
            <a:r>
              <a:rPr lang="en-US" dirty="0" smtClean="0"/>
              <a:t>JSON/ YAML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(Web) APIs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Web API: an API that uses HTTP for transport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Most web-based applications use some form of web API</a:t>
            </a:r>
          </a:p>
          <a:p>
            <a:pPr lvl="1"/>
            <a:r>
              <a:rPr lang="en-US" dirty="0" smtClean="0"/>
              <a:t>XML-RPC, SOAP, REST,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AWS REST interface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Other APIs like ODBC are used to talk to databases.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72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Web APIs generally use two different data formats to communicate</a:t>
            </a:r>
          </a:p>
          <a:p>
            <a:pPr lvl="1"/>
            <a:r>
              <a:rPr lang="en-US" dirty="0" smtClean="0"/>
              <a:t>Extensible Markup Language (XML)</a:t>
            </a:r>
          </a:p>
          <a:p>
            <a:pPr lvl="1"/>
            <a:r>
              <a:rPr lang="en-US" dirty="0" smtClean="0"/>
              <a:t>JavaScript Object Notation (JSON)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Serialization: convert an application object into a text string for storage or transmission</a:t>
            </a:r>
          </a:p>
          <a:p>
            <a:endParaRPr lang="en-US" dirty="0"/>
          </a:p>
          <a:p>
            <a:r>
              <a:rPr lang="en-US" dirty="0" smtClean="0"/>
              <a:t>Application serializes data into XML/JSON and sends it to another application where the data is de-serialized.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05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XML is a meta-language: it’s used to define other languages</a:t>
            </a:r>
          </a:p>
          <a:p>
            <a:endParaRPr lang="en-US" dirty="0" smtClean="0"/>
          </a:p>
          <a:p>
            <a:r>
              <a:rPr lang="en-US" dirty="0" smtClean="0"/>
              <a:t>XML uses markup (&lt;document&gt;&lt;/document&gt;)</a:t>
            </a:r>
          </a:p>
          <a:p>
            <a:endParaRPr lang="en-US" dirty="0" smtClean="0"/>
          </a:p>
          <a:p>
            <a:r>
              <a:rPr lang="en-US" dirty="0" smtClean="0"/>
              <a:t>XML is extensible: you can use it to create your own tags</a:t>
            </a:r>
          </a:p>
          <a:p>
            <a:endParaRPr lang="en-US" dirty="0" smtClean="0"/>
          </a:p>
          <a:p>
            <a:r>
              <a:rPr lang="en-US" dirty="0" smtClean="0"/>
              <a:t>XML is a data-description language that allows us to describe the data in a document</a:t>
            </a:r>
          </a:p>
          <a:p>
            <a:endParaRPr lang="en-US" dirty="0" smtClean="0"/>
          </a:p>
          <a:p>
            <a:r>
              <a:rPr lang="en-US" dirty="0" smtClean="0"/>
              <a:t>We commonly use XML in IT to:</a:t>
            </a:r>
          </a:p>
          <a:p>
            <a:pPr lvl="1"/>
            <a:r>
              <a:rPr lang="en-US" dirty="0" smtClean="0"/>
              <a:t> transmit complex data in APIs</a:t>
            </a:r>
          </a:p>
          <a:p>
            <a:pPr lvl="1"/>
            <a:r>
              <a:rPr lang="en-US" dirty="0" smtClean="0"/>
              <a:t>store application and service configuration settings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76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&lt;food&gt;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&lt;name&gt;Belgian Waffles&lt;/name&gt;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&lt;price&gt;$6.99&lt;/price&gt;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Our wonderful Belgian Waffles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&lt;/description&gt;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&lt;calories&gt;650&lt;/calories&gt;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&lt;/food&gt;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51645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Very light-weight data-interchange format</a:t>
            </a:r>
          </a:p>
          <a:p>
            <a:endParaRPr lang="en-US" dirty="0" smtClean="0"/>
          </a:p>
          <a:p>
            <a:r>
              <a:rPr lang="en-US" dirty="0" smtClean="0"/>
              <a:t>Easy for humans to read and machines to parse</a:t>
            </a:r>
          </a:p>
          <a:p>
            <a:pPr lvl="1"/>
            <a:r>
              <a:rPr lang="en-US" dirty="0" smtClean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 smtClean="0"/>
              <a:t>Based on subset of JavaScript programming language, but it’s completely language independent</a:t>
            </a:r>
          </a:p>
          <a:p>
            <a:endParaRPr lang="en-US" dirty="0" smtClean="0"/>
          </a:p>
          <a:p>
            <a:r>
              <a:rPr lang="en-US" dirty="0" smtClean="0"/>
              <a:t>Built on two structures:</a:t>
            </a:r>
          </a:p>
          <a:p>
            <a:pPr lvl="1"/>
            <a:r>
              <a:rPr lang="en-US" dirty="0" smtClean="0"/>
              <a:t>Name/value pairs (object/hash)</a:t>
            </a:r>
          </a:p>
          <a:p>
            <a:pPr lvl="1"/>
            <a:r>
              <a:rPr lang="en-US" dirty="0" smtClean="0"/>
              <a:t>Ordered lists (array)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Values can be:</a:t>
            </a:r>
          </a:p>
          <a:p>
            <a:pPr lvl="1"/>
            <a:r>
              <a:rPr lang="en-US" dirty="0" smtClean="0"/>
              <a:t>String, number, object, array, </a:t>
            </a:r>
            <a:r>
              <a:rPr lang="en-US" b="1" dirty="0" smtClean="0"/>
              <a:t>true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, </a:t>
            </a:r>
            <a:r>
              <a:rPr lang="en-US" b="1" dirty="0" smtClean="0"/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1592783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{ “name” : “Allie” }</a:t>
            </a:r>
          </a:p>
          <a:p>
            <a:endParaRPr lang="en-US" sz="2400" dirty="0"/>
          </a:p>
          <a:p>
            <a:r>
              <a:rPr lang="en-US" sz="2400" dirty="0" smtClean="0"/>
              <a:t>{ “work” : “Target”,  “home” : “Minneapolis” }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Object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Each name followed by : (colon) and name pairs are separated by , (comma)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4832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 “employers” : [</a:t>
            </a:r>
            <a:r>
              <a:rPr lang="en-US" dirty="0"/>
              <a:t> </a:t>
            </a:r>
            <a:r>
              <a:rPr lang="en-US" dirty="0" smtClean="0"/>
              <a:t>“Target”, “Cargill”, “Medtronic” ] }</a:t>
            </a:r>
          </a:p>
          <a:p>
            <a:endParaRPr lang="en-US" dirty="0" smtClean="0"/>
          </a:p>
          <a:p>
            <a:r>
              <a:rPr lang="en-US" dirty="0" smtClean="0"/>
              <a:t># nesting objects/arrays</a:t>
            </a:r>
            <a:endParaRPr lang="en-US" dirty="0"/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“employer” : { “name” : “United Health”,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    “employees” : [ “John”, “Miguel”, “Heather” ]</a:t>
            </a:r>
          </a:p>
          <a:p>
            <a:r>
              <a:rPr lang="en-US" dirty="0"/>
              <a:t>	</a:t>
            </a:r>
            <a:r>
              <a:rPr lang="en-US" dirty="0" smtClean="0"/>
              <a:t>		   }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Array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Values are separated by , (comma)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1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Value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9533"/>
            <a:ext cx="3776133" cy="1755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617" y="1727201"/>
            <a:ext cx="4303183" cy="191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667" y="3726983"/>
            <a:ext cx="4199465" cy="29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46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 Adoption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63" y="2278416"/>
            <a:ext cx="7542298" cy="289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40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976" r="2000" b="21319"/>
          <a:stretch/>
        </p:blipFill>
        <p:spPr>
          <a:xfrm>
            <a:off x="57205" y="2291216"/>
            <a:ext cx="8961120" cy="32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1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Application architecture determines how we connect and configure infrastructure components:</a:t>
            </a:r>
          </a:p>
          <a:p>
            <a:pPr lvl="1"/>
            <a:r>
              <a:rPr lang="en-US" dirty="0" smtClean="0"/>
              <a:t>Communication channels</a:t>
            </a:r>
          </a:p>
          <a:p>
            <a:pPr lvl="1"/>
            <a:r>
              <a:rPr lang="en-US" dirty="0" smtClean="0"/>
              <a:t>Resiliency</a:t>
            </a:r>
          </a:p>
          <a:p>
            <a:pPr lvl="1"/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Question: Does software determine infrastructure or does infrastructure determine software?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6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17383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&lt;food&gt;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&lt;name&gt;Belgian Waffles&lt;/name&gt;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&lt;price&gt;$6.99&lt;/price&gt;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Our wonderful Belgian Waffles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&lt;/description&gt;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&lt;calories&gt;650&lt;/calories&gt;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&lt;/food&gt;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17017" y="1600200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84381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02300" cy="200659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XML-RPC, SOAP &amp; REST use HTTP for transport</a:t>
            </a:r>
          </a:p>
          <a:p>
            <a:pPr lvl="1"/>
            <a:r>
              <a:rPr lang="en-US" sz="2000" dirty="0" smtClean="0"/>
              <a:t>XML-RPC &amp; SOAP use XML for data </a:t>
            </a:r>
          </a:p>
          <a:p>
            <a:pPr lvl="1"/>
            <a:r>
              <a:rPr lang="en-US" sz="2000" dirty="0" smtClean="0"/>
              <a:t>REST can use XML or JSON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1600200"/>
            <a:ext cx="3289300" cy="200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250" y="3637692"/>
            <a:ext cx="80835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XML-RPC: remote procedure call embedded within an XML document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SOAP: protocol based on WSDL (Web Services Description Language) that is a more advanced version of XML-RPC; (Microsoft,1998) 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REST (</a:t>
            </a:r>
            <a:r>
              <a:rPr lang="en-US" sz="2000" dirty="0" err="1" smtClean="0"/>
              <a:t>Represetational</a:t>
            </a:r>
            <a:r>
              <a:rPr lang="en-US" sz="2000" dirty="0" smtClean="0"/>
              <a:t> State Transfer): a data exchange </a:t>
            </a:r>
            <a:r>
              <a:rPr lang="en-US" sz="2000" b="1" dirty="0" smtClean="0"/>
              <a:t>architecture</a:t>
            </a:r>
            <a:r>
              <a:rPr lang="en-US" sz="2000" dirty="0" smtClean="0"/>
              <a:t> using HTTP and XML, JSON, or text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7762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XML-RPC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476" b="12139"/>
          <a:stretch/>
        </p:blipFill>
        <p:spPr>
          <a:xfrm>
            <a:off x="584200" y="1822619"/>
            <a:ext cx="8102600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98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Request Example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7750" y="1564242"/>
            <a:ext cx="6445294" cy="529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POST /calendar-request HTTP/1.1</a:t>
            </a:r>
          </a:p>
          <a:p>
            <a:r>
              <a:rPr lang="en-US" sz="1600" dirty="0" smtClean="0"/>
              <a:t>Host: </a:t>
            </a:r>
            <a:r>
              <a:rPr lang="en-US" sz="1600" dirty="0" err="1" smtClean="0"/>
              <a:t>foo.bar.net</a:t>
            </a:r>
            <a:endParaRPr lang="en-US" sz="1600" dirty="0" smtClean="0"/>
          </a:p>
          <a:p>
            <a:r>
              <a:rPr lang="en-US" sz="1600" dirty="0" smtClean="0"/>
              <a:t>Content-Type: text/plain; charset=“utf-8”</a:t>
            </a:r>
          </a:p>
          <a:p>
            <a:r>
              <a:rPr lang="en-US" sz="1600" dirty="0" smtClean="0"/>
              <a:t>Content-Length: 507</a:t>
            </a:r>
          </a:p>
          <a:p>
            <a:endParaRPr lang="en-US" sz="1600" dirty="0"/>
          </a:p>
          <a:p>
            <a:r>
              <a:rPr lang="en-US" sz="1600" dirty="0" smtClean="0"/>
              <a:t>&lt;</a:t>
            </a:r>
            <a:r>
              <a:rPr lang="en-US" sz="1600" dirty="0" err="1" smtClean="0"/>
              <a:t>SOAP-ENV:Envelope</a:t>
            </a:r>
            <a:endParaRPr lang="en-US" sz="1600" dirty="0" smtClean="0"/>
          </a:p>
          <a:p>
            <a:r>
              <a:rPr lang="en-US" sz="1600" dirty="0" smtClean="0"/>
              <a:t>  </a:t>
            </a:r>
            <a:r>
              <a:rPr lang="en-US" sz="1600" dirty="0" err="1" smtClean="0"/>
              <a:t>xmlns:SOAP-ENV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“http://schemas.xmlsoap.org/soap/encoding/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  </a:t>
            </a:r>
            <a:r>
              <a:rPr lang="en-US" sz="1600" dirty="0" err="1" smtClean="0"/>
              <a:t>SOAP-ENV:encodingStyle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“http://schemas.xmlsoap.org/soap/encoding/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&gt;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&lt;</a:t>
            </a:r>
            <a:r>
              <a:rPr lang="en-US" sz="1600" dirty="0" err="1" smtClean="0"/>
              <a:t>SOAP-ENV:Body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</a:t>
            </a:r>
            <a:r>
              <a:rPr lang="en-US" sz="1600" dirty="0" err="1" smtClean="0"/>
              <a:t>c:AddListing</a:t>
            </a:r>
            <a:r>
              <a:rPr lang="en-US" sz="1600" dirty="0" smtClean="0"/>
              <a:t> </a:t>
            </a:r>
            <a:r>
              <a:rPr lang="en-US" sz="1600" dirty="0" err="1" smtClean="0"/>
              <a:t>xmlns:c</a:t>
            </a:r>
            <a:r>
              <a:rPr lang="en-US" sz="1600" dirty="0" smtClean="0"/>
              <a:t>=“ </a:t>
            </a:r>
            <a:r>
              <a:rPr lang="en-US" sz="1600" dirty="0" smtClean="0">
                <a:hlinkClick r:id="rId3"/>
              </a:rPr>
              <a:t>http://foo.bar.net/soap-example/calendar</a:t>
            </a:r>
            <a:r>
              <a:rPr lang="en-US" sz="1600" dirty="0" smtClean="0"/>
              <a:t> “&gt;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&lt;</a:t>
            </a:r>
            <a:r>
              <a:rPr lang="en-US" sz="1600" dirty="0" err="1" smtClean="0"/>
              <a:t>c:when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    &lt;</a:t>
            </a:r>
            <a:r>
              <a:rPr lang="en-US" sz="1600" dirty="0" err="1" smtClean="0"/>
              <a:t>c:Date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  &lt;day&gt;21&lt;/day&gt;&lt;month&gt;6&lt;/month&gt;&lt;year&gt;2012&lt;/year&gt;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&lt;/</a:t>
            </a:r>
            <a:r>
              <a:rPr lang="en-US" sz="1600" dirty="0" err="1" smtClean="0"/>
              <a:t>c:Date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 </a:t>
            </a:r>
            <a:r>
              <a:rPr lang="en-US" sz="1600" dirty="0" smtClean="0"/>
              <a:t>   &lt;/</a:t>
            </a:r>
            <a:r>
              <a:rPr lang="en-US" sz="1600" dirty="0" err="1" smtClean="0"/>
              <a:t>c:when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&lt;</a:t>
            </a:r>
            <a:r>
              <a:rPr lang="en-US" sz="1600" dirty="0" err="1" smtClean="0"/>
              <a:t>c:what</a:t>
            </a:r>
            <a:r>
              <a:rPr lang="en-US" sz="1600" dirty="0" smtClean="0"/>
              <a:t>&gt;Meeting with management team at the office.&lt;/</a:t>
            </a:r>
            <a:r>
              <a:rPr lang="en-US" sz="1600" dirty="0" err="1" smtClean="0"/>
              <a:t>c:what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&lt;/</a:t>
            </a:r>
            <a:r>
              <a:rPr lang="en-US" sz="1600" dirty="0" err="1" smtClean="0"/>
              <a:t>c:AddListing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  &lt;/</a:t>
            </a:r>
            <a:r>
              <a:rPr lang="en-US" sz="1600" dirty="0" err="1" smtClean="0"/>
              <a:t>SOAP-ENV:Body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&lt;/</a:t>
            </a:r>
            <a:r>
              <a:rPr lang="en-US" sz="1600" dirty="0" err="1" smtClean="0"/>
              <a:t>SOAP-ENV:Envelope</a:t>
            </a:r>
            <a:r>
              <a:rPr lang="en-US" sz="1600" dirty="0" smtClean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88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It’s not a protocol, it’s an architectural approach. </a:t>
            </a:r>
          </a:p>
          <a:p>
            <a:pPr lvl="1"/>
            <a:r>
              <a:rPr lang="en-US" dirty="0" smtClean="0"/>
              <a:t>Industry debate: What does it mean to be </a:t>
            </a:r>
            <a:r>
              <a:rPr lang="en-US" dirty="0" err="1" smtClean="0"/>
              <a:t>RESTful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Key principle: Be stateless</a:t>
            </a:r>
          </a:p>
          <a:p>
            <a:pPr lvl="2"/>
            <a:r>
              <a:rPr lang="en-US" dirty="0" smtClean="0"/>
              <a:t>Server does not store any information about the client, so any server can support any client at anytime (no sticky sessions)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Design patterns describing how to exchange data using Uniform Resource Identifiers (URI) and HTTP methods</a:t>
            </a:r>
          </a:p>
          <a:p>
            <a:pPr lvl="1"/>
            <a:r>
              <a:rPr lang="en-US" dirty="0" smtClean="0"/>
              <a:t>Individual URIs are known as endpoints</a:t>
            </a:r>
          </a:p>
          <a:p>
            <a:pPr lvl="1"/>
            <a:r>
              <a:rPr lang="en-US" dirty="0" smtClean="0"/>
              <a:t>HTTP methods correspond to CRUD operations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67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HTTP Methods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04066"/>
              </p:ext>
            </p:extLst>
          </p:nvPr>
        </p:nvGraphicFramePr>
        <p:xfrm>
          <a:off x="457200" y="2068076"/>
          <a:ext cx="8229600" cy="18542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CRUD /</a:t>
                      </a:r>
                      <a:r>
                        <a:rPr lang="en-US" baseline="0" dirty="0" smtClean="0"/>
                        <a:t> SQL Operation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 HTTP Method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Create/ 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Read/ Select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Update/ Update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Delete/ 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614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URI Design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22467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users in 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user with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new user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Update user with</a:t>
                      </a:r>
                      <a:r>
                        <a:rPr lang="en-US" baseline="0" dirty="0" smtClean="0"/>
                        <a:t>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 user with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/user/3/accounts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accounts for user 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808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HTTP Status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321231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HTTP Status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 created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content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Bad Request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Unauthorized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found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 not allowed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Internal server error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523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Example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0334148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new user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1346" y="2730050"/>
            <a:ext cx="2662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Request</a:t>
            </a:r>
          </a:p>
          <a:p>
            <a:endParaRPr lang="en-US" sz="2000" dirty="0" smtClean="0"/>
          </a:p>
          <a:p>
            <a:r>
              <a:rPr lang="en-US" sz="2000" dirty="0" smtClean="0"/>
              <a:t>HTTP Method: POST</a:t>
            </a:r>
          </a:p>
          <a:p>
            <a:endParaRPr lang="en-US" sz="2000" dirty="0"/>
          </a:p>
          <a:p>
            <a:r>
              <a:rPr lang="en-US" sz="2000" dirty="0" smtClean="0"/>
              <a:t>HTTP BODY: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user”:”Benjamin</a:t>
            </a:r>
            <a:r>
              <a:rPr lang="en-US" sz="2000" dirty="0" smtClean="0"/>
              <a:t>”</a:t>
            </a:r>
          </a:p>
          <a:p>
            <a:r>
              <a:rPr lang="en-US" sz="2000" dirty="0" smtClean="0"/>
              <a:t>}</a:t>
            </a:r>
          </a:p>
          <a:p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323625" y="2730051"/>
            <a:ext cx="26328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Response</a:t>
            </a:r>
          </a:p>
          <a:p>
            <a:endParaRPr lang="en-US" sz="2000" dirty="0"/>
          </a:p>
          <a:p>
            <a:r>
              <a:rPr lang="en-US" sz="2000" dirty="0" smtClean="0"/>
              <a:t>HTTP Status 201</a:t>
            </a:r>
          </a:p>
          <a:p>
            <a:endParaRPr lang="en-US" sz="2000" dirty="0"/>
          </a:p>
          <a:p>
            <a:r>
              <a:rPr lang="en-US" sz="2000" dirty="0" smtClean="0"/>
              <a:t>HTTP BODY: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response”:”ok</a:t>
            </a:r>
            <a:r>
              <a:rPr lang="en-US" sz="2000" dirty="0" smtClean="0"/>
              <a:t>”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5667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vs. REST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680925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Architecture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XML-only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XML,</a:t>
                      </a:r>
                      <a:r>
                        <a:rPr lang="en-US" baseline="0" dirty="0" smtClean="0"/>
                        <a:t> JSON, CSV, text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SMTP, HTTP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HTTP-only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More complex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Fast, lightweight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State-</a:t>
                      </a:r>
                      <a:r>
                        <a:rPr lang="en-US" dirty="0" err="1" smtClean="0"/>
                        <a:t>ful</a:t>
                      </a:r>
                      <a:r>
                        <a:rPr lang="en-US" dirty="0" smtClean="0"/>
                        <a:t> specification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Stateless specification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Named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r>
                        <a:rPr lang="en-US" baseline="0" dirty="0" smtClean="0"/>
                        <a:t> and HTTP methods (GET, PUT, </a:t>
                      </a:r>
                      <a:r>
                        <a:rPr lang="en-US" baseline="0" dirty="0" err="1" smtClean="0"/>
                        <a:t>etc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375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beginning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9900"/>
            <a:ext cx="5080000" cy="3365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6666" y="1454508"/>
            <a:ext cx="2887134" cy="529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1-tier architecture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Single centralized computing on mainframes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Applications accessed via dumb terminals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Only one system to maintain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Infrastructure never changes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Can’t scale beyond one system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Software tightly coupled to infrastructure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87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vs. REST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1" y="1548445"/>
            <a:ext cx="8423839" cy="4862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931" y="6550260"/>
            <a:ext cx="1878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google.com</a:t>
            </a:r>
            <a:r>
              <a:rPr lang="en-US" sz="1200" dirty="0" smtClean="0"/>
              <a:t>/trends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1715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JSON isn’t just used for data exchange, it’s also used as a storage format</a:t>
            </a:r>
          </a:p>
          <a:p>
            <a:pPr lvl="1"/>
            <a:r>
              <a:rPr lang="en-US" dirty="0" err="1" smtClean="0"/>
              <a:t>MongoDB</a:t>
            </a:r>
            <a:r>
              <a:rPr lang="en-US" dirty="0" smtClean="0"/>
              <a:t> uses a JSON-like format called BSON (Binary JSON) to store data</a:t>
            </a:r>
          </a:p>
          <a:p>
            <a:endParaRPr lang="en-US" dirty="0"/>
          </a:p>
          <a:p>
            <a:r>
              <a:rPr lang="en-US" dirty="0" smtClean="0"/>
              <a:t>JSON is primarily used by web services; YAML (a sort of JSON superset) is more popular for data processing and configuration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79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YAML </a:t>
            </a:r>
            <a:r>
              <a:rPr lang="en-US" dirty="0" err="1" smtClean="0"/>
              <a:t>Ain’t</a:t>
            </a:r>
            <a:r>
              <a:rPr lang="en-US" dirty="0" smtClean="0"/>
              <a:t> Markup Language (YAML)</a:t>
            </a:r>
          </a:p>
          <a:p>
            <a:endParaRPr lang="en-US" dirty="0" smtClean="0"/>
          </a:p>
          <a:p>
            <a:r>
              <a:rPr lang="en-US" dirty="0" smtClean="0"/>
              <a:t>Human friendly data serialization standard for all programming languages</a:t>
            </a:r>
          </a:p>
          <a:p>
            <a:endParaRPr lang="en-US" dirty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Very simple to use </a:t>
            </a:r>
          </a:p>
          <a:p>
            <a:pPr lvl="1"/>
            <a:r>
              <a:rPr lang="en-US" dirty="0" smtClean="0"/>
              <a:t>Human readable</a:t>
            </a:r>
          </a:p>
          <a:p>
            <a:pPr lvl="1"/>
            <a:r>
              <a:rPr lang="en-US" dirty="0" smtClean="0"/>
              <a:t>Information can easily be translated to multiple programming language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88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rules</a:t>
            </a:r>
          </a:p>
          <a:p>
            <a:pPr lvl="1"/>
            <a:r>
              <a:rPr lang="en-US" dirty="0" smtClean="0"/>
              <a:t>YAML files should end with .</a:t>
            </a:r>
            <a:r>
              <a:rPr lang="en-US" dirty="0" err="1" smtClean="0"/>
              <a:t>yaml</a:t>
            </a:r>
            <a:r>
              <a:rPr lang="en-US" dirty="0" smtClean="0"/>
              <a:t> extension</a:t>
            </a:r>
          </a:p>
          <a:p>
            <a:pPr lvl="1"/>
            <a:r>
              <a:rPr lang="en-US" dirty="0" smtClean="0"/>
              <a:t>YAML is case sensitive</a:t>
            </a:r>
          </a:p>
          <a:p>
            <a:pPr lvl="1"/>
            <a:r>
              <a:rPr lang="en-US" dirty="0" smtClean="0"/>
              <a:t>YAML does not allow tabs, use space instead.</a:t>
            </a:r>
          </a:p>
          <a:p>
            <a:pPr lvl="1"/>
            <a:r>
              <a:rPr lang="en-US" dirty="0" smtClean="0"/>
              <a:t>Indentation (spaces) have meaning!</a:t>
            </a:r>
          </a:p>
          <a:p>
            <a:pPr lvl="1"/>
            <a:r>
              <a:rPr lang="en-US" dirty="0" smtClean="0"/>
              <a:t>Data begins with 3 dashes “---” (optional)</a:t>
            </a:r>
          </a:p>
          <a:p>
            <a:endParaRPr lang="en-US" dirty="0" smtClean="0"/>
          </a:p>
          <a:p>
            <a:r>
              <a:rPr lang="en-US" dirty="0" smtClean="0"/>
              <a:t>See </a:t>
            </a:r>
            <a:r>
              <a:rPr lang="en-US" dirty="0" err="1" smtClean="0"/>
              <a:t>yaml.org</a:t>
            </a:r>
            <a:r>
              <a:rPr lang="en-US" dirty="0" smtClean="0"/>
              <a:t> for specific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7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Scalars:</a:t>
            </a:r>
          </a:p>
          <a:p>
            <a:pPr marL="457200" lvl="1" indent="0">
              <a:buNone/>
            </a:pPr>
            <a:r>
              <a:rPr lang="en-US" dirty="0" smtClean="0"/>
              <a:t>Integer: 25</a:t>
            </a:r>
          </a:p>
          <a:p>
            <a:pPr marL="457200" lvl="1" indent="0">
              <a:buNone/>
            </a:pPr>
            <a:r>
              <a:rPr lang="en-US" dirty="0" smtClean="0"/>
              <a:t>String: “25”</a:t>
            </a:r>
          </a:p>
          <a:p>
            <a:pPr marL="457200" lvl="1" indent="0">
              <a:buNone/>
            </a:pPr>
            <a:r>
              <a:rPr lang="en-US" dirty="0" smtClean="0"/>
              <a:t>Float: 25.0</a:t>
            </a:r>
          </a:p>
          <a:p>
            <a:pPr marL="457200" lvl="1" indent="0">
              <a:buNone/>
            </a:pPr>
            <a:r>
              <a:rPr lang="en-US" dirty="0" smtClean="0"/>
              <a:t>Boolean: Yes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Sequences (arrays):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Cat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Dog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Goldfish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fish: [Cat, Dog, Goldfish]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Mappings (hashes):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2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vs. YAML 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---</a:t>
            </a:r>
          </a:p>
          <a:p>
            <a:r>
              <a:rPr lang="en-US" dirty="0" err="1" smtClean="0"/>
              <a:t>breakfast_menu</a:t>
            </a:r>
            <a:r>
              <a:rPr lang="en-US" dirty="0" smtClean="0"/>
              <a:t>:</a:t>
            </a:r>
          </a:p>
          <a:p>
            <a:r>
              <a:rPr lang="en-US" dirty="0" smtClean="0"/>
              <a:t>  food:</a:t>
            </a:r>
          </a:p>
          <a:p>
            <a:r>
              <a:rPr lang="en-US" dirty="0" smtClean="0"/>
              <a:t>  - name: Belgian Waffles</a:t>
            </a:r>
          </a:p>
          <a:p>
            <a:r>
              <a:rPr lang="en-US" dirty="0" smtClean="0"/>
              <a:t>     price: "$6.99"</a:t>
            </a:r>
          </a:p>
          <a:p>
            <a:r>
              <a:rPr lang="en-US" dirty="0" smtClean="0"/>
              <a:t>     description: Our wonderful Belgian Waffles</a:t>
            </a:r>
          </a:p>
          <a:p>
            <a:r>
              <a:rPr lang="en-US" dirty="0" smtClean="0"/>
              <a:t>     calories: 650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91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</a:t>
            </a:r>
            <a:r>
              <a:rPr lang="en-US" dirty="0"/>
              <a:t>7</a:t>
            </a:r>
            <a:endParaRPr lang="en-US" dirty="0" smtClean="0"/>
          </a:p>
          <a:p>
            <a:r>
              <a:rPr lang="en-US" dirty="0" smtClean="0"/>
              <a:t>Read </a:t>
            </a:r>
            <a:r>
              <a:rPr lang="en-US" i="1" dirty="0" smtClean="0"/>
              <a:t>Web Operations Chapter 5</a:t>
            </a:r>
            <a:endParaRPr lang="en-US" i="1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</a:t>
            </a:r>
            <a:r>
              <a:rPr lang="en-US" i="1" dirty="0" smtClean="0"/>
              <a:t>Practice of Cloud Systems Administration Chapter 5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PC Era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" y="1756305"/>
            <a:ext cx="5201668" cy="3739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6666" y="1041758"/>
            <a:ext cx="2887134" cy="6093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2-tier architecture (Client/Server)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PC’s powerful enough to run a software client application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Fat clients: perform some business logic on the client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Thin clients: mostly just provide user interface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User friendly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PC could access several different servers</a:t>
            </a:r>
            <a:endParaRPr lang="en-US" sz="1600" dirty="0" smtClean="0"/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Network = longer distance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Greater communication and software complexity</a:t>
            </a:r>
            <a:endParaRPr lang="en-US" sz="1600" dirty="0" smtClean="0"/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510459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Servers provide services that are consumed by clients</a:t>
            </a:r>
          </a:p>
          <a:p>
            <a:endParaRPr lang="en-US" dirty="0" smtClean="0"/>
          </a:p>
          <a:p>
            <a:r>
              <a:rPr lang="en-US" dirty="0" smtClean="0"/>
              <a:t>Servers don’t need to know anything about clients, but clients must know about servers.</a:t>
            </a:r>
          </a:p>
          <a:p>
            <a:endParaRPr lang="en-US" dirty="0" smtClean="0"/>
          </a:p>
          <a:p>
            <a:r>
              <a:rPr lang="en-US" dirty="0" smtClean="0"/>
              <a:t>Clients and servers are logical processes and could be running on the same physical hardware.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92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3" y="1228406"/>
            <a:ext cx="6297084" cy="56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3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Presentation layer does not have direct access to the data layer – database structure is hidden. </a:t>
            </a:r>
          </a:p>
          <a:p>
            <a:endParaRPr lang="en-US" dirty="0" smtClean="0"/>
          </a:p>
          <a:p>
            <a:r>
              <a:rPr lang="en-US" dirty="0" smtClean="0"/>
              <a:t>Each tier can scale horizontally, independently of other tiers.</a:t>
            </a:r>
          </a:p>
          <a:p>
            <a:pPr lvl="1"/>
            <a:r>
              <a:rPr lang="en-US" dirty="0" smtClean="0"/>
              <a:t>Can use load balancing at each layer to distribute requests</a:t>
            </a:r>
          </a:p>
          <a:p>
            <a:pPr lvl="1"/>
            <a:r>
              <a:rPr lang="en-US" dirty="0" smtClean="0"/>
              <a:t>Can also potentially cache requests between layers to improve performance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99" y="2025650"/>
            <a:ext cx="5194300" cy="425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501" y="2243667"/>
            <a:ext cx="24130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Application Layers map to MVC software model.</a:t>
            </a:r>
          </a:p>
          <a:p>
            <a:endParaRPr lang="en-US" dirty="0"/>
          </a:p>
          <a:p>
            <a:r>
              <a:rPr lang="en-US" dirty="0" smtClean="0"/>
              <a:t>Presentation = View</a:t>
            </a:r>
          </a:p>
          <a:p>
            <a:endParaRPr lang="en-US" dirty="0"/>
          </a:p>
          <a:p>
            <a:r>
              <a:rPr lang="en-US" dirty="0" smtClean="0"/>
              <a:t>Logic = Controller</a:t>
            </a:r>
          </a:p>
          <a:p>
            <a:endParaRPr lang="en-US" dirty="0"/>
          </a:p>
          <a:p>
            <a:r>
              <a:rPr lang="en-US" dirty="0" smtClean="0"/>
              <a:t>Model =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4947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2845</TotalTime>
  <Words>1775</Words>
  <Application>Microsoft Macintosh PowerPoint</Application>
  <PresentationFormat>On-screen Show (4:3)</PresentationFormat>
  <Paragraphs>407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DevOps &amp; Cloud Infrastructure SEIS 6XX Week 7</vt:lpstr>
      <vt:lpstr>Agenda</vt:lpstr>
      <vt:lpstr>Application Architecture</vt:lpstr>
      <vt:lpstr>In the beginning…</vt:lpstr>
      <vt:lpstr>The PC Era</vt:lpstr>
      <vt:lpstr>Client-Server Architecture</vt:lpstr>
      <vt:lpstr>Client-Server Application Layers</vt:lpstr>
      <vt:lpstr>Client-Server Application Layers</vt:lpstr>
      <vt:lpstr>Client-Server Application Layers </vt:lpstr>
      <vt:lpstr>The Web Era</vt:lpstr>
      <vt:lpstr>3-tier Web Application</vt:lpstr>
      <vt:lpstr>4-tier Web Application</vt:lpstr>
      <vt:lpstr>Modern Web Application Architecture</vt:lpstr>
      <vt:lpstr>Modern Web Application Architecture</vt:lpstr>
      <vt:lpstr>Cloud Application Architecture</vt:lpstr>
      <vt:lpstr>PowerPoint Presentation</vt:lpstr>
      <vt:lpstr>Application Programming Interface (API)</vt:lpstr>
      <vt:lpstr>Growth of Public APIs</vt:lpstr>
      <vt:lpstr>Why APIs Matter</vt:lpstr>
      <vt:lpstr>Why (Web) APIs Matter</vt:lpstr>
      <vt:lpstr>Web API Data Formats</vt:lpstr>
      <vt:lpstr>XML</vt:lpstr>
      <vt:lpstr>XML Example</vt:lpstr>
      <vt:lpstr>JSON</vt:lpstr>
      <vt:lpstr>JSON  Object Syntax</vt:lpstr>
      <vt:lpstr>JSON  Object Syntax</vt:lpstr>
      <vt:lpstr>JSON Value Syntax</vt:lpstr>
      <vt:lpstr>XML vs. JSON Adoption</vt:lpstr>
      <vt:lpstr>XML vs. JSON</vt:lpstr>
      <vt:lpstr>XML vs. JSON</vt:lpstr>
      <vt:lpstr>Web API Types</vt:lpstr>
      <vt:lpstr>XML-RPC Example</vt:lpstr>
      <vt:lpstr>SOAP Request Example</vt:lpstr>
      <vt:lpstr>REST</vt:lpstr>
      <vt:lpstr>REST HTTP Methods</vt:lpstr>
      <vt:lpstr>REST URI Design</vt:lpstr>
      <vt:lpstr>REST HTTP Status</vt:lpstr>
      <vt:lpstr>REST Example</vt:lpstr>
      <vt:lpstr>SOAP vs. REST</vt:lpstr>
      <vt:lpstr>SOAP vs. REST</vt:lpstr>
      <vt:lpstr>JSON Revisited</vt:lpstr>
      <vt:lpstr>YAML</vt:lpstr>
      <vt:lpstr>YAML Rules</vt:lpstr>
      <vt:lpstr>YAML Data Types</vt:lpstr>
      <vt:lpstr>JSON vs. YAML Example</vt:lpstr>
      <vt:lpstr>Homework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Jason Baker</cp:lastModifiedBy>
  <cp:revision>51</cp:revision>
  <dcterms:created xsi:type="dcterms:W3CDTF">2016-04-18T21:29:35Z</dcterms:created>
  <dcterms:modified xsi:type="dcterms:W3CDTF">2016-04-20T20:54:47Z</dcterms:modified>
</cp:coreProperties>
</file>